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67" r:id="rId6"/>
    <p:sldId id="268" r:id="rId7"/>
    <p:sldId id="257" r:id="rId8"/>
    <p:sldId id="314" r:id="rId9"/>
    <p:sldId id="300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9" r:id="rId18"/>
    <p:sldId id="265" r:id="rId19"/>
    <p:sldId id="266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344C4-8B3B-4CEF-9697-B1D44F6AC8BA}" v="44" dt="2024-04-16T20:48:55.9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0261" autoAdjust="0"/>
  </p:normalViewPr>
  <p:slideViewPr>
    <p:cSldViewPr snapToGrid="0">
      <p:cViewPr varScale="1">
        <p:scale>
          <a:sx n="89" d="100"/>
          <a:sy n="89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nstoot, Arianne" userId="8688154a-cc2e-4618-bb2a-18f912d9c9cb" providerId="ADAL" clId="{FBFD7F94-EB5B-479E-9B57-1D4901CD695F}"/>
    <pc:docChg chg="modSld">
      <pc:chgData name="Aanstoot, Arianne" userId="8688154a-cc2e-4618-bb2a-18f912d9c9cb" providerId="ADAL" clId="{FBFD7F94-EB5B-479E-9B57-1D4901CD695F}" dt="2024-04-10T07:00:05.632" v="0" actId="20577"/>
      <pc:docMkLst>
        <pc:docMk/>
      </pc:docMkLst>
      <pc:sldChg chg="modNotesTx">
        <pc:chgData name="Aanstoot, Arianne" userId="8688154a-cc2e-4618-bb2a-18f912d9c9cb" providerId="ADAL" clId="{FBFD7F94-EB5B-479E-9B57-1D4901CD695F}" dt="2024-04-10T07:00:05.632" v="0" actId="20577"/>
        <pc:sldMkLst>
          <pc:docMk/>
          <pc:sldMk cId="3107824754" sldId="266"/>
        </pc:sldMkLst>
      </pc:sldChg>
    </pc:docChg>
  </pc:docChgLst>
  <pc:docChgLst>
    <pc:chgData name="Rozema, Pieter" userId="93020010-5ae1-4270-82ed-cecc3e36eeed" providerId="ADAL" clId="{8AB344C4-8B3B-4CEF-9697-B1D44F6AC8BA}"/>
    <pc:docChg chg="custSel addSld delSld modSld">
      <pc:chgData name="Rozema, Pieter" userId="93020010-5ae1-4270-82ed-cecc3e36eeed" providerId="ADAL" clId="{8AB344C4-8B3B-4CEF-9697-B1D44F6AC8BA}" dt="2024-04-16T20:48:55.920" v="595"/>
      <pc:docMkLst>
        <pc:docMk/>
      </pc:docMkLst>
      <pc:sldChg chg="modSp mod">
        <pc:chgData name="Rozema, Pieter" userId="93020010-5ae1-4270-82ed-cecc3e36eeed" providerId="ADAL" clId="{8AB344C4-8B3B-4CEF-9697-B1D44F6AC8BA}" dt="2024-04-15T13:23:14.311" v="354" actId="20577"/>
        <pc:sldMkLst>
          <pc:docMk/>
          <pc:sldMk cId="3419458678" sldId="256"/>
        </pc:sldMkLst>
        <pc:spChg chg="mod">
          <ac:chgData name="Rozema, Pieter" userId="93020010-5ae1-4270-82ed-cecc3e36eeed" providerId="ADAL" clId="{8AB344C4-8B3B-4CEF-9697-B1D44F6AC8BA}" dt="2024-04-15T13:23:14.311" v="354" actId="20577"/>
          <ac:spMkLst>
            <pc:docMk/>
            <pc:sldMk cId="3419458678" sldId="256"/>
            <ac:spMk id="2" creationId="{0054CD9A-E94E-45AE-5C0F-81238B57BF63}"/>
          </ac:spMkLst>
        </pc:spChg>
      </pc:sldChg>
      <pc:sldChg chg="modSp mod modAnim">
        <pc:chgData name="Rozema, Pieter" userId="93020010-5ae1-4270-82ed-cecc3e36eeed" providerId="ADAL" clId="{8AB344C4-8B3B-4CEF-9697-B1D44F6AC8BA}" dt="2024-04-16T20:43:04.662" v="527"/>
        <pc:sldMkLst>
          <pc:docMk/>
          <pc:sldMk cId="1427403284" sldId="257"/>
        </pc:sldMkLst>
        <pc:spChg chg="mod">
          <ac:chgData name="Rozema, Pieter" userId="93020010-5ae1-4270-82ed-cecc3e36eeed" providerId="ADAL" clId="{8AB344C4-8B3B-4CEF-9697-B1D44F6AC8BA}" dt="2024-04-16T11:40:02.354" v="506" actId="20577"/>
          <ac:spMkLst>
            <pc:docMk/>
            <pc:sldMk cId="1427403284" sldId="257"/>
            <ac:spMk id="3" creationId="{536E2CFF-801A-6C6B-E8AD-2AEB001EC073}"/>
          </ac:spMkLst>
        </pc:spChg>
      </pc:sldChg>
      <pc:sldChg chg="modSp mod">
        <pc:chgData name="Rozema, Pieter" userId="93020010-5ae1-4270-82ed-cecc3e36eeed" providerId="ADAL" clId="{8AB344C4-8B3B-4CEF-9697-B1D44F6AC8BA}" dt="2024-04-15T13:12:56.914" v="130" actId="6549"/>
        <pc:sldMkLst>
          <pc:docMk/>
          <pc:sldMk cId="2319058673" sldId="258"/>
        </pc:sldMkLst>
        <pc:spChg chg="mod">
          <ac:chgData name="Rozema, Pieter" userId="93020010-5ae1-4270-82ed-cecc3e36eeed" providerId="ADAL" clId="{8AB344C4-8B3B-4CEF-9697-B1D44F6AC8BA}" dt="2024-04-15T13:12:56.914" v="130" actId="6549"/>
          <ac:spMkLst>
            <pc:docMk/>
            <pc:sldMk cId="2319058673" sldId="258"/>
            <ac:spMk id="2" creationId="{3DF48117-961D-4A3C-C8E1-DB7ACEA99082}"/>
          </ac:spMkLst>
        </pc:spChg>
      </pc:sldChg>
      <pc:sldChg chg="modSp mod modAnim">
        <pc:chgData name="Rozema, Pieter" userId="93020010-5ae1-4270-82ed-cecc3e36eeed" providerId="ADAL" clId="{8AB344C4-8B3B-4CEF-9697-B1D44F6AC8BA}" dt="2024-04-16T20:44:02.874" v="531"/>
        <pc:sldMkLst>
          <pc:docMk/>
          <pc:sldMk cId="233408594" sldId="259"/>
        </pc:sldMkLst>
        <pc:spChg chg="mod">
          <ac:chgData name="Rozema, Pieter" userId="93020010-5ae1-4270-82ed-cecc3e36eeed" providerId="ADAL" clId="{8AB344C4-8B3B-4CEF-9697-B1D44F6AC8BA}" dt="2024-04-15T13:13:22.943" v="139" actId="20577"/>
          <ac:spMkLst>
            <pc:docMk/>
            <pc:sldMk cId="233408594" sldId="259"/>
            <ac:spMk id="2" creationId="{19B99F46-3F14-A8F9-0512-4A38339FA706}"/>
          </ac:spMkLst>
        </pc:spChg>
        <pc:spChg chg="mod">
          <ac:chgData name="Rozema, Pieter" userId="93020010-5ae1-4270-82ed-cecc3e36eeed" providerId="ADAL" clId="{8AB344C4-8B3B-4CEF-9697-B1D44F6AC8BA}" dt="2024-04-15T13:15:56.895" v="222" actId="6549"/>
          <ac:spMkLst>
            <pc:docMk/>
            <pc:sldMk cId="233408594" sldId="259"/>
            <ac:spMk id="3" creationId="{84A33058-0EAD-E5F2-4390-47C41EB09C2A}"/>
          </ac:spMkLst>
        </pc:spChg>
      </pc:sldChg>
      <pc:sldChg chg="modSp mod">
        <pc:chgData name="Rozema, Pieter" userId="93020010-5ae1-4270-82ed-cecc3e36eeed" providerId="ADAL" clId="{8AB344C4-8B3B-4CEF-9697-B1D44F6AC8BA}" dt="2024-04-15T13:14:41.874" v="160" actId="6549"/>
        <pc:sldMkLst>
          <pc:docMk/>
          <pc:sldMk cId="3029182995" sldId="260"/>
        </pc:sldMkLst>
        <pc:spChg chg="mod">
          <ac:chgData name="Rozema, Pieter" userId="93020010-5ae1-4270-82ed-cecc3e36eeed" providerId="ADAL" clId="{8AB344C4-8B3B-4CEF-9697-B1D44F6AC8BA}" dt="2024-04-15T13:13:29.575" v="148" actId="20577"/>
          <ac:spMkLst>
            <pc:docMk/>
            <pc:sldMk cId="3029182995" sldId="260"/>
            <ac:spMk id="2" creationId="{2255E849-9AF9-56D4-CFA3-0EEE369ECAC7}"/>
          </ac:spMkLst>
        </pc:spChg>
        <pc:spChg chg="mod">
          <ac:chgData name="Rozema, Pieter" userId="93020010-5ae1-4270-82ed-cecc3e36eeed" providerId="ADAL" clId="{8AB344C4-8B3B-4CEF-9697-B1D44F6AC8BA}" dt="2024-04-15T13:14:41.874" v="160" actId="6549"/>
          <ac:spMkLst>
            <pc:docMk/>
            <pc:sldMk cId="3029182995" sldId="260"/>
            <ac:spMk id="3" creationId="{662A5D02-CF08-0B75-34D1-D81F271B756C}"/>
          </ac:spMkLst>
        </pc:spChg>
      </pc:sldChg>
      <pc:sldChg chg="modSp mod modAnim">
        <pc:chgData name="Rozema, Pieter" userId="93020010-5ae1-4270-82ed-cecc3e36eeed" providerId="ADAL" clId="{8AB344C4-8B3B-4CEF-9697-B1D44F6AC8BA}" dt="2024-04-16T20:47:38.792" v="568"/>
        <pc:sldMkLst>
          <pc:docMk/>
          <pc:sldMk cId="304339655" sldId="261"/>
        </pc:sldMkLst>
        <pc:spChg chg="mod">
          <ac:chgData name="Rozema, Pieter" userId="93020010-5ae1-4270-82ed-cecc3e36eeed" providerId="ADAL" clId="{8AB344C4-8B3B-4CEF-9697-B1D44F6AC8BA}" dt="2024-04-15T13:14:57.997" v="169" actId="20577"/>
          <ac:spMkLst>
            <pc:docMk/>
            <pc:sldMk cId="304339655" sldId="261"/>
            <ac:spMk id="2" creationId="{12E4F736-B5CB-DDD2-E407-3B9F92B0A0DE}"/>
          </ac:spMkLst>
        </pc:spChg>
        <pc:spChg chg="mod">
          <ac:chgData name="Rozema, Pieter" userId="93020010-5ae1-4270-82ed-cecc3e36eeed" providerId="ADAL" clId="{8AB344C4-8B3B-4CEF-9697-B1D44F6AC8BA}" dt="2024-04-16T20:47:20.317" v="565" actId="20577"/>
          <ac:spMkLst>
            <pc:docMk/>
            <pc:sldMk cId="304339655" sldId="261"/>
            <ac:spMk id="3" creationId="{ADE24113-AF93-0EB3-3B90-59AFFC0DEF26}"/>
          </ac:spMkLst>
        </pc:spChg>
      </pc:sldChg>
      <pc:sldChg chg="modSp mod">
        <pc:chgData name="Rozema, Pieter" userId="93020010-5ae1-4270-82ed-cecc3e36eeed" providerId="ADAL" clId="{8AB344C4-8B3B-4CEF-9697-B1D44F6AC8BA}" dt="2024-04-15T13:18:04.520" v="337" actId="20577"/>
        <pc:sldMkLst>
          <pc:docMk/>
          <pc:sldMk cId="127968175" sldId="262"/>
        </pc:sldMkLst>
        <pc:spChg chg="mod">
          <ac:chgData name="Rozema, Pieter" userId="93020010-5ae1-4270-82ed-cecc3e36eeed" providerId="ADAL" clId="{8AB344C4-8B3B-4CEF-9697-B1D44F6AC8BA}" dt="2024-04-15T13:16:40.427" v="236" actId="20577"/>
          <ac:spMkLst>
            <pc:docMk/>
            <pc:sldMk cId="127968175" sldId="262"/>
            <ac:spMk id="2" creationId="{3B2AA9BD-2240-885C-DCC1-6BFC4A994C56}"/>
          </ac:spMkLst>
        </pc:spChg>
        <pc:spChg chg="mod">
          <ac:chgData name="Rozema, Pieter" userId="93020010-5ae1-4270-82ed-cecc3e36eeed" providerId="ADAL" clId="{8AB344C4-8B3B-4CEF-9697-B1D44F6AC8BA}" dt="2024-04-15T13:18:04.520" v="337" actId="20577"/>
          <ac:spMkLst>
            <pc:docMk/>
            <pc:sldMk cId="127968175" sldId="262"/>
            <ac:spMk id="3" creationId="{D638B6B4-CD85-E90A-5EB7-8F31D37895F7}"/>
          </ac:spMkLst>
        </pc:spChg>
      </pc:sldChg>
      <pc:sldChg chg="modSp mod modAnim">
        <pc:chgData name="Rozema, Pieter" userId="93020010-5ae1-4270-82ed-cecc3e36eeed" providerId="ADAL" clId="{8AB344C4-8B3B-4CEF-9697-B1D44F6AC8BA}" dt="2024-04-16T20:45:59.745" v="544"/>
        <pc:sldMkLst>
          <pc:docMk/>
          <pc:sldMk cId="3539947651" sldId="263"/>
        </pc:sldMkLst>
        <pc:spChg chg="mod">
          <ac:chgData name="Rozema, Pieter" userId="93020010-5ae1-4270-82ed-cecc3e36eeed" providerId="ADAL" clId="{8AB344C4-8B3B-4CEF-9697-B1D44F6AC8BA}" dt="2024-04-16T11:41:37.530" v="510" actId="20577"/>
          <ac:spMkLst>
            <pc:docMk/>
            <pc:sldMk cId="3539947651" sldId="263"/>
            <ac:spMk id="3" creationId="{F8C0739D-A6DF-2608-21A4-01E84D5F6ADB}"/>
          </ac:spMkLst>
        </pc:spChg>
      </pc:sldChg>
      <pc:sldChg chg="modAnim">
        <pc:chgData name="Rozema, Pieter" userId="93020010-5ae1-4270-82ed-cecc3e36eeed" providerId="ADAL" clId="{8AB344C4-8B3B-4CEF-9697-B1D44F6AC8BA}" dt="2024-04-16T20:45:34.164" v="540"/>
        <pc:sldMkLst>
          <pc:docMk/>
          <pc:sldMk cId="1909658820" sldId="264"/>
        </pc:sldMkLst>
      </pc:sldChg>
      <pc:sldChg chg="modAnim">
        <pc:chgData name="Rozema, Pieter" userId="93020010-5ae1-4270-82ed-cecc3e36eeed" providerId="ADAL" clId="{8AB344C4-8B3B-4CEF-9697-B1D44F6AC8BA}" dt="2024-04-16T20:45:17.804" v="538"/>
        <pc:sldMkLst>
          <pc:docMk/>
          <pc:sldMk cId="3107824754" sldId="266"/>
        </pc:sldMkLst>
      </pc:sldChg>
      <pc:sldChg chg="modAnim">
        <pc:chgData name="Rozema, Pieter" userId="93020010-5ae1-4270-82ed-cecc3e36eeed" providerId="ADAL" clId="{8AB344C4-8B3B-4CEF-9697-B1D44F6AC8BA}" dt="2024-04-16T20:42:04.543" v="520"/>
        <pc:sldMkLst>
          <pc:docMk/>
          <pc:sldMk cId="4268223748" sldId="267"/>
        </pc:sldMkLst>
      </pc:sldChg>
      <pc:sldChg chg="modSp mod modAnim modNotesTx">
        <pc:chgData name="Rozema, Pieter" userId="93020010-5ae1-4270-82ed-cecc3e36eeed" providerId="ADAL" clId="{8AB344C4-8B3B-4CEF-9697-B1D44F6AC8BA}" dt="2024-04-16T20:42:42.625" v="524"/>
        <pc:sldMkLst>
          <pc:docMk/>
          <pc:sldMk cId="552320545" sldId="268"/>
        </pc:sldMkLst>
        <pc:spChg chg="mod">
          <ac:chgData name="Rozema, Pieter" userId="93020010-5ae1-4270-82ed-cecc3e36eeed" providerId="ADAL" clId="{8AB344C4-8B3B-4CEF-9697-B1D44F6AC8BA}" dt="2024-04-16T11:38:31.747" v="355" actId="13926"/>
          <ac:spMkLst>
            <pc:docMk/>
            <pc:sldMk cId="552320545" sldId="268"/>
            <ac:spMk id="3" creationId="{0DE139D1-2C74-3D8F-1665-3AEE3328632F}"/>
          </ac:spMkLst>
        </pc:spChg>
      </pc:sldChg>
      <pc:sldChg chg="modSp mod modAnim">
        <pc:chgData name="Rozema, Pieter" userId="93020010-5ae1-4270-82ed-cecc3e36eeed" providerId="ADAL" clId="{8AB344C4-8B3B-4CEF-9697-B1D44F6AC8BA}" dt="2024-04-16T20:48:55.920" v="595"/>
        <pc:sldMkLst>
          <pc:docMk/>
          <pc:sldMk cId="729584997" sldId="271"/>
        </pc:sldMkLst>
        <pc:spChg chg="mod">
          <ac:chgData name="Rozema, Pieter" userId="93020010-5ae1-4270-82ed-cecc3e36eeed" providerId="ADAL" clId="{8AB344C4-8B3B-4CEF-9697-B1D44F6AC8BA}" dt="2024-04-16T20:48:37.040" v="592" actId="20577"/>
          <ac:spMkLst>
            <pc:docMk/>
            <pc:sldMk cId="729584997" sldId="271"/>
            <ac:spMk id="3" creationId="{F189741B-B55E-5EBC-6F21-10F103F5A881}"/>
          </ac:spMkLst>
        </pc:spChg>
      </pc:sldChg>
      <pc:sldChg chg="new del">
        <pc:chgData name="Rozema, Pieter" userId="93020010-5ae1-4270-82ed-cecc3e36eeed" providerId="ADAL" clId="{8AB344C4-8B3B-4CEF-9697-B1D44F6AC8BA}" dt="2024-04-10T14:48:59.197" v="1" actId="47"/>
        <pc:sldMkLst>
          <pc:docMk/>
          <pc:sldMk cId="2563618839" sldId="272"/>
        </pc:sldMkLst>
      </pc:sldChg>
      <pc:sldChg chg="delSp modSp del mod">
        <pc:chgData name="Rozema, Pieter" userId="93020010-5ae1-4270-82ed-cecc3e36eeed" providerId="ADAL" clId="{8AB344C4-8B3B-4CEF-9697-B1D44F6AC8BA}" dt="2024-04-10T14:50:06.505" v="25" actId="47"/>
        <pc:sldMkLst>
          <pc:docMk/>
          <pc:sldMk cId="3744765562" sldId="273"/>
        </pc:sldMkLst>
        <pc:spChg chg="mod">
          <ac:chgData name="Rozema, Pieter" userId="93020010-5ae1-4270-82ed-cecc3e36eeed" providerId="ADAL" clId="{8AB344C4-8B3B-4CEF-9697-B1D44F6AC8BA}" dt="2024-04-10T14:49:15.780" v="22" actId="20577"/>
          <ac:spMkLst>
            <pc:docMk/>
            <pc:sldMk cId="3744765562" sldId="273"/>
            <ac:spMk id="2" creationId="{8FF1B171-31E4-1005-11B6-15BDF7E38060}"/>
          </ac:spMkLst>
        </pc:spChg>
        <pc:spChg chg="del mod">
          <ac:chgData name="Rozema, Pieter" userId="93020010-5ae1-4270-82ed-cecc3e36eeed" providerId="ADAL" clId="{8AB344C4-8B3B-4CEF-9697-B1D44F6AC8BA}" dt="2024-04-10T14:49:24.104" v="24" actId="478"/>
          <ac:spMkLst>
            <pc:docMk/>
            <pc:sldMk cId="3744765562" sldId="273"/>
            <ac:spMk id="3" creationId="{D813BA8E-EF5A-4951-13D9-C4E3241BBA52}"/>
          </ac:spMkLst>
        </pc:spChg>
      </pc:sldChg>
      <pc:sldChg chg="modSp mod modNotesTx">
        <pc:chgData name="Rozema, Pieter" userId="93020010-5ae1-4270-82ed-cecc3e36eeed" providerId="ADAL" clId="{8AB344C4-8B3B-4CEF-9697-B1D44F6AC8BA}" dt="2024-04-15T13:12:17.332" v="129" actId="20577"/>
        <pc:sldMkLst>
          <pc:docMk/>
          <pc:sldMk cId="1253936472" sldId="300"/>
        </pc:sldMkLst>
        <pc:spChg chg="mod">
          <ac:chgData name="Rozema, Pieter" userId="93020010-5ae1-4270-82ed-cecc3e36eeed" providerId="ADAL" clId="{8AB344C4-8B3B-4CEF-9697-B1D44F6AC8BA}" dt="2024-04-10T14:51:22.253" v="117" actId="20577"/>
          <ac:spMkLst>
            <pc:docMk/>
            <pc:sldMk cId="1253936472" sldId="300"/>
            <ac:spMk id="2" creationId="{3DF48117-961D-4A3C-C8E1-DB7ACEA99082}"/>
          </ac:spMkLst>
        </pc:spChg>
      </pc:sldChg>
      <pc:sldChg chg="modSp mod modNotesTx">
        <pc:chgData name="Rozema, Pieter" userId="93020010-5ae1-4270-82ed-cecc3e36eeed" providerId="ADAL" clId="{8AB344C4-8B3B-4CEF-9697-B1D44F6AC8BA}" dt="2024-04-15T13:12:11.467" v="123" actId="20577"/>
        <pc:sldMkLst>
          <pc:docMk/>
          <pc:sldMk cId="1048401462" sldId="314"/>
        </pc:sldMkLst>
        <pc:spChg chg="mod">
          <ac:chgData name="Rozema, Pieter" userId="93020010-5ae1-4270-82ed-cecc3e36eeed" providerId="ADAL" clId="{8AB344C4-8B3B-4CEF-9697-B1D44F6AC8BA}" dt="2024-04-10T14:51:02.725" v="72" actId="20577"/>
          <ac:spMkLst>
            <pc:docMk/>
            <pc:sldMk cId="1048401462" sldId="314"/>
            <ac:spMk id="2" creationId="{EA011EDB-C7F8-79B3-6C36-7EAB88FE5C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73144-2D62-4C37-AEB3-26BB67CDEFCE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16F3B-D35D-475B-B3B9-5E7D08F7DCA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7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6F3B-D35D-475B-B3B9-5E7D08F7DC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67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Pieter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6F3B-D35D-475B-B3B9-5E7D08F7DC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60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Pieter</a:t>
            </a:r>
          </a:p>
          <a:p>
            <a:endParaRPr lang="nl-NL" dirty="0"/>
          </a:p>
          <a:p>
            <a:r>
              <a:rPr lang="nl-NL" dirty="0"/>
              <a:t>NIET RECHTSTREEKS BIJ OF IN TE DIENEN&lt; UITSLUITEND VIA UITNODING MET LINK!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6F3B-D35D-475B-B3B9-5E7D08F7DC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6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Pieter</a:t>
            </a:r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6F3B-D35D-475B-B3B9-5E7D08F7DC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51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Monique</a:t>
            </a:r>
          </a:p>
          <a:p>
            <a:endParaRPr lang="nl-NL" dirty="0"/>
          </a:p>
          <a:p>
            <a:r>
              <a:rPr lang="nl-NL" dirty="0"/>
              <a:t>Toelichten wat we eronder verstaan</a:t>
            </a:r>
          </a:p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6F3B-D35D-475B-B3B9-5E7D08F7DC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75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Monique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6F3B-D35D-475B-B3B9-5E7D08F7DC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1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Monique</a:t>
            </a:r>
          </a:p>
          <a:p>
            <a:endParaRPr lang="nl-NL" dirty="0"/>
          </a:p>
          <a:p>
            <a:r>
              <a:rPr lang="nl-NL" dirty="0"/>
              <a:t>Je krijgt een uitnodiging om in te dienen in ons systeem nadat je een account in MIJNOF hebt (gemaakt). NIET RECHTSTREEKS via onze site in te dienen!!!</a:t>
            </a:r>
          </a:p>
          <a:p>
            <a:endParaRPr lang="nl-NL" dirty="0"/>
          </a:p>
          <a:p>
            <a:r>
              <a:rPr lang="nl-NL" dirty="0"/>
              <a:t>We vragen geen cofinanciering!</a:t>
            </a:r>
          </a:p>
          <a:p>
            <a:endParaRPr lang="nl-NL" dirty="0"/>
          </a:p>
          <a:p>
            <a:r>
              <a:rPr lang="nl-NL" sz="1200" dirty="0"/>
              <a:t>Extra wegingsfactoren bij over-intekening: </a:t>
            </a:r>
          </a:p>
          <a:p>
            <a:r>
              <a:rPr lang="nl-NL" sz="1200" dirty="0"/>
              <a:t>Overtuigende onderbouwing bij &lt; 3 jaar geleden een duurzaamheidsaanvraag bij Oranje Fonds of DOEN</a:t>
            </a:r>
          </a:p>
          <a:p>
            <a:r>
              <a:rPr lang="nl-NL" sz="1200" dirty="0"/>
              <a:t>Regionale spreiding (Energie-armoedekaart TNO)</a:t>
            </a:r>
          </a:p>
          <a:p>
            <a:r>
              <a:rPr lang="nl-NL" sz="1200" dirty="0"/>
              <a:t>Aard van de aanvraag (bijv. niet alleen warmtepompen</a:t>
            </a:r>
            <a:endParaRPr lang="nl-NL" dirty="0"/>
          </a:p>
          <a:p>
            <a:endParaRPr lang="nl-NL" dirty="0"/>
          </a:p>
          <a:p>
            <a:r>
              <a:rPr lang="nl-NL" dirty="0"/>
              <a:t>In principe in 2 tranches</a:t>
            </a:r>
          </a:p>
          <a:p>
            <a:endParaRPr lang="nl-NL" dirty="0"/>
          </a:p>
          <a:p>
            <a:r>
              <a:rPr lang="nl-NL" dirty="0"/>
              <a:t>Kleinere aanvragen kunnen ook rechtstreeks indienen bij het fonds. Grotere investeringsprojecten met cofinanciering ook beter langs reguliere weg. Duren ook langer alvorens gerealiseerd.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6F3B-D35D-475B-B3B9-5E7D08F7DC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1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Monique</a:t>
            </a:r>
          </a:p>
          <a:p>
            <a:r>
              <a:rPr lang="nl-NL" sz="1200" dirty="0" err="1"/>
              <a:t>WarmteBoost</a:t>
            </a:r>
            <a:r>
              <a:rPr lang="nl-NL" sz="1200" dirty="0"/>
              <a:t> richt zich op ontmoetingsplekken voor een brede doelgroep met een breed activiteiten aanbod. Daarom zijn de volgende categorieën uitgesloten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6F3B-D35D-475B-B3B9-5E7D08F7DC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72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Monique</a:t>
            </a:r>
          </a:p>
          <a:p>
            <a:r>
              <a:rPr lang="nl-NL" dirty="0"/>
              <a:t>Na deze sheet volgt rest van programma: vragen, inventarisatie kennisonderwerpen, zwaaimomenten. Dit kan zonder sheets en wordt begeleid door moderator.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6F3B-D35D-475B-B3B9-5E7D08F7DC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0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Moderator. Waarschijnlijk zonder deze sheet te laten zien.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6F3B-D35D-475B-B3B9-5E7D08F7DC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6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Mondeling toelichting: </a:t>
            </a:r>
            <a:r>
              <a:rPr lang="nl-NL" i="1" dirty="0"/>
              <a:t>uiterlijk</a:t>
            </a:r>
            <a:r>
              <a:rPr lang="nl-NL" i="0" dirty="0"/>
              <a:t> t/m december 2025. Project moet namelijk klaar zijn binnen een jaar na toekenning.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6F3B-D35D-475B-B3B9-5E7D08F7DC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6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Moderator. Het kan zijn dat moderator dit gewoon in zijn/haar verhaal meeneemt zonder deze sheet te laten zien.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6F3B-D35D-475B-B3B9-5E7D08F7DC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35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24873-0457-6A00-E904-2A61FCF5E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6B9CA58-94A2-9B8C-90B0-13C16089D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9949D88-9888-F2ED-1BC5-25C370B59C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Pieter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3A336A3-1C84-D015-3E5A-1B55A2038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30D16F3B-D35D-475B-B3B9-5E7D08F7DCA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749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Pieter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6F3B-D35D-475B-B3B9-5E7D08F7DC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59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Pieter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6F3B-D35D-475B-B3B9-5E7D08F7DC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44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Pieter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6F3B-D35D-475B-B3B9-5E7D08F7DC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3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Pieter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16F3B-D35D-475B-B3B9-5E7D08F7DC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57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74114-A666-3E64-79CD-E2916EB89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AA9357-47A3-C7B3-89EC-CB58E1587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71550F-DD3B-9B97-F9CE-7BFEE7D1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A0C3-4323-4D3E-868E-9E001124C58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3D27C0-48D1-4A23-55FA-A138B371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2E8ADF-3109-80A5-89A0-E2ABBAF1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22A0-58DF-45C8-B0F2-56E2D5CBCB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E35859-5680-1D85-7445-497F7E162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A561254-7D24-92F8-8185-5F2B01240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6D2705-90AA-72DE-F15C-B7F1C64EC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A0C3-4323-4D3E-868E-9E001124C58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A493D0-662F-98E4-76D6-03BA0CFF9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1BF32B-E12D-C3DC-BEB0-B6E141FC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22A0-58DF-45C8-B0F2-56E2D5CBCB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4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F1A7561-4B09-D0C8-51F6-381A178C1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28C4F6E-AC2B-1763-C8E2-560D6F0B0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A44D6F-DCD1-8803-CBF1-95B2A7DD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A0C3-4323-4D3E-868E-9E001124C58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3332D1-2AFA-38DA-574D-5D5DFF35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061C8F-7A62-5E87-A975-67A563CC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22A0-58DF-45C8-B0F2-56E2D5CBCB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4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02B7ED-2DE3-579C-1AA7-DE777D4A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4105A4-194C-8522-9848-C2A22447B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D7B973-7BDD-9F23-70D9-D10EF0DC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A0C3-4323-4D3E-868E-9E001124C58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7B6514-4753-641A-9882-6200E2C4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D56B9D-94E5-EB4E-9517-1AF61971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22A0-58DF-45C8-B0F2-56E2D5CBCB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4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ECE55-D9AE-2082-1F22-F5FF602B5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4F0424-CEE3-8C07-1D41-C07B48C04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EABA3B-02DE-4B86-7ACD-F9CBBD4DA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A0C3-4323-4D3E-868E-9E001124C58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5378CB-1FD5-62B1-60C3-5679FE8E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E5D11D-BCDD-C842-837A-50740CF4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22A0-58DF-45C8-B0F2-56E2D5CBCB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8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58779-D236-E275-9CA4-621F1ED0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AC3A2B-049F-88A2-3999-48F568A1D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809718-DD67-51FF-8864-965A86628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D80C3D-8188-AE57-0745-DC6ACB0E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A0C3-4323-4D3E-868E-9E001124C58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7805E0A-42E6-1EC8-454E-07CC8EE20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F71B254-528A-548A-B7C1-19F5E8FB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22A0-58DF-45C8-B0F2-56E2D5CBCB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3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CB54A-8E97-259A-347E-7A3F5558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5E560B-144F-8095-376C-2DE17DC88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00289A-2375-FB89-9AB6-64385D7E6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8637D90-25D8-B5C3-6B88-301ECA066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A10AAA-365B-3E08-A1D6-49A56FC1A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CF30021-A1B3-E5FF-1E5E-1681563C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A0C3-4323-4D3E-868E-9E001124C58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3276A55-F51B-82C3-B6D4-F8E3FF7E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D220B3C-1E89-9A09-FD57-2593CC32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22A0-58DF-45C8-B0F2-56E2D5CBCB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7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32EA1-41D4-0BD4-B16F-EBEEBF19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5C3AA6D-589B-2FB2-5857-1F3292B5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A0C3-4323-4D3E-868E-9E001124C58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F3E66BC-1235-FD5D-5E37-9004D4A9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6AEA96-0044-1317-FF98-70EFC3F02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22A0-58DF-45C8-B0F2-56E2D5CBCB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5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9374988-D6DE-D5B3-1E06-2A657488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A0C3-4323-4D3E-868E-9E001124C58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4DBE43D-0B0B-6AB8-F03B-CD881E21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53DEC6-7143-C3A2-FFA6-35D8169E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22A0-58DF-45C8-B0F2-56E2D5CBCB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7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8564B-0FAE-0FFE-B889-88949C62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6958E1-707F-7379-3977-909130721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5D38DC-870C-E291-3407-F0510CCC5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9CC536-CE21-3908-A088-F14738DD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A0C3-4323-4D3E-868E-9E001124C58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8E49E9-EB15-1E4C-9D70-5585A5480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A913F2-A28A-C737-5889-02E01E4F3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22A0-58DF-45C8-B0F2-56E2D5CBCB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0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233C5-3C10-5603-EEF6-66F32391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6F66095-4D01-613A-9097-20752C9698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E459197-15CB-E29D-14FE-3FAEF2CB1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CFCCD37-4791-1BE3-A93A-959870034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A0C3-4323-4D3E-868E-9E001124C58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F72354-9E97-CDC2-9ED7-992F7EDD0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26C4D0-C7C9-5664-C088-FCE5094C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F22A0-58DF-45C8-B0F2-56E2D5CBCB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0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F158B70-DE07-AEE0-7778-64CE7375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909AF5-76A9-F59A-43F2-77ADBBAB5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C3932D-1588-3A13-9C47-39F90CADA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A0C3-4323-4D3E-868E-9E001124C58A}" type="datetimeFigureOut">
              <a:rPr lang="en-US" smtClean="0"/>
              <a:t>4/19/2024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0CB6A6-A31F-C3E9-0FD1-B24DFA3C7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09C484-DB73-8B10-8462-B75162BB9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F22A0-58DF-45C8-B0F2-56E2D5CBCB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mteboost.nl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warmteboost.nl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3BB61F6-86B5-7874-7C23-CD3C8449E2A1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gras, boom, buitenshuis, park&#10;&#10;Automatisch gegenereerde beschrijving">
            <a:extLst>
              <a:ext uri="{FF2B5EF4-FFF2-40B4-BE49-F238E27FC236}">
                <a16:creationId xmlns:a16="http://schemas.microsoft.com/office/drawing/2014/main" id="{4C62E0CD-A6D4-7669-496C-0DCAE0BDA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60" y="0"/>
            <a:ext cx="9768840" cy="6096000"/>
          </a:xfrm>
          <a:prstGeom prst="rect">
            <a:avLst/>
          </a:prstGeom>
        </p:spPr>
      </p:pic>
      <p:pic>
        <p:nvPicPr>
          <p:cNvPr id="8" name="Afbeelding 7" descr="Afbeelding met logo&#10;&#10;Automatisch gegenereerde beschrijving">
            <a:extLst>
              <a:ext uri="{FF2B5EF4-FFF2-40B4-BE49-F238E27FC236}">
                <a16:creationId xmlns:a16="http://schemas.microsoft.com/office/drawing/2014/main" id="{EA68D206-4615-2055-AB16-F3F825A1C4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3" t="30840" r="10468" b="31783"/>
          <a:stretch/>
        </p:blipFill>
        <p:spPr>
          <a:xfrm>
            <a:off x="216947" y="655168"/>
            <a:ext cx="2023110" cy="603384"/>
          </a:xfrm>
          <a:prstGeom prst="rect">
            <a:avLst/>
          </a:prstGeom>
        </p:spPr>
      </p:pic>
      <p:pic>
        <p:nvPicPr>
          <p:cNvPr id="10" name="Afbeelding 9" descr="Afbeelding met logo&#10;&#10;Automatisch gegenereerde beschrijving">
            <a:extLst>
              <a:ext uri="{FF2B5EF4-FFF2-40B4-BE49-F238E27FC236}">
                <a16:creationId xmlns:a16="http://schemas.microsoft.com/office/drawing/2014/main" id="{D9EE8346-C9CF-2C05-9485-3AED076A59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5" b="16706"/>
          <a:stretch/>
        </p:blipFill>
        <p:spPr>
          <a:xfrm>
            <a:off x="205457" y="1566307"/>
            <a:ext cx="2023109" cy="813236"/>
          </a:xfrm>
          <a:prstGeom prst="rect">
            <a:avLst/>
          </a:prstGeom>
        </p:spPr>
      </p:pic>
      <p:pic>
        <p:nvPicPr>
          <p:cNvPr id="12" name="Afbeelding 11" descr="Afbeelding met tekst, teken, visitekaartje&#10;&#10;Automatisch gegenereerde beschrijving">
            <a:extLst>
              <a:ext uri="{FF2B5EF4-FFF2-40B4-BE49-F238E27FC236}">
                <a16:creationId xmlns:a16="http://schemas.microsoft.com/office/drawing/2014/main" id="{50E491EC-4368-F72A-DC0A-B5E61CE573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t="9372" r="18749" b="12026"/>
          <a:stretch/>
        </p:blipFill>
        <p:spPr>
          <a:xfrm>
            <a:off x="205457" y="3781823"/>
            <a:ext cx="1245871" cy="100544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E09A055-AEA7-4EE1-878F-B01A1D527F9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2" b="11659"/>
          <a:stretch/>
        </p:blipFill>
        <p:spPr>
          <a:xfrm>
            <a:off x="182878" y="5046543"/>
            <a:ext cx="1928599" cy="9525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54CD9A-E94E-45AE-5C0F-81238B57B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680" y="4762500"/>
            <a:ext cx="5457264" cy="1142999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nl-NL" sz="3100" b="1" dirty="0">
                <a:solidFill>
                  <a:schemeClr val="bg1"/>
                </a:solidFill>
              </a:rPr>
              <a:t>Informatiesessie WarmteBoost</a:t>
            </a:r>
            <a:br>
              <a:rPr lang="nl-NL" sz="2700" b="1" dirty="0">
                <a:solidFill>
                  <a:schemeClr val="bg1"/>
                </a:solidFill>
              </a:rPr>
            </a:br>
            <a:br>
              <a:rPr lang="nl-NL" sz="2700" b="1" dirty="0">
                <a:solidFill>
                  <a:schemeClr val="bg1"/>
                </a:solidFill>
              </a:rPr>
            </a:br>
            <a:r>
              <a:rPr lang="nl-NL" sz="2400" b="1" dirty="0">
                <a:solidFill>
                  <a:schemeClr val="bg1"/>
                </a:solidFill>
              </a:rPr>
              <a:t>Woensdag 17 april 2024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46564B2-401C-B214-8062-E863208038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878" y="2819002"/>
            <a:ext cx="219456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5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4F736-B5CB-DDD2-E407-3B9F92B0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8000"/>
                </a:solidFill>
              </a:rPr>
              <a:t>Kennisoverdracht &amp; uitwisseling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E24113-AF93-0EB3-3B90-59AFFC0DE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Boekjes met gebruikersroute en invulformulier digitaal beschikbaar</a:t>
            </a:r>
          </a:p>
          <a:p>
            <a:endParaRPr lang="nl-NL" sz="2400" dirty="0"/>
          </a:p>
          <a:p>
            <a:r>
              <a:rPr lang="nl-NL" sz="2400" dirty="0"/>
              <a:t>Meerdere inhoudelijke Webinars </a:t>
            </a:r>
          </a:p>
          <a:p>
            <a:endParaRPr lang="nl-NL" sz="2400" dirty="0"/>
          </a:p>
          <a:p>
            <a:r>
              <a:rPr lang="nl-NL" sz="2400" dirty="0"/>
              <a:t>Regionale kennisbijeenkomsten om ervaringen en vragen te delen </a:t>
            </a:r>
          </a:p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33B655F-A31E-9466-0F19-8EFF10D68639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AA9BD-2240-885C-DCC1-6BFC4A99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8000"/>
                </a:solidFill>
              </a:rPr>
              <a:t>Financiële ondersteuning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38B6B4-CD85-E90A-5EB7-8F31D3789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50 deelnemers ontvangen financiële bijdrage voor uitvoering maatregelen;</a:t>
            </a:r>
          </a:p>
          <a:p>
            <a:endParaRPr lang="nl-NL" sz="2400" dirty="0"/>
          </a:p>
          <a:p>
            <a:r>
              <a:rPr lang="nl-NL" sz="2400" dirty="0"/>
              <a:t>Na check van de offertes door Arcadis ontvangen deelnemers een uitnodigingsmail voor een aanvraag van max. € 25.000,-;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Behandeling, beoordeling en toekenning via Oranje Fonds</a:t>
            </a:r>
          </a:p>
          <a:p>
            <a:endParaRPr lang="nl-NL" sz="24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69627F4-C356-40CD-4C43-16221020BA22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5D51B-F1A4-EE16-6231-64EAEAAB9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C0739D-A6DF-2608-21A4-01E84D5F6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18 april tot 17 mei: inschrijving via </a:t>
            </a:r>
            <a:r>
              <a:rPr lang="nl-NL" sz="2400" dirty="0">
                <a:hlinkClick r:id="rId3"/>
              </a:rPr>
              <a:t>www.warmteboost.nl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Uiterlijk 1 juli: bekendmaking definitieve selectie deelnemers;</a:t>
            </a:r>
          </a:p>
          <a:p>
            <a:endParaRPr lang="nl-NL" sz="2400" dirty="0"/>
          </a:p>
          <a:p>
            <a:r>
              <a:rPr lang="nl-NL" sz="2400" dirty="0"/>
              <a:t>1 mei 2025: uiterste datum toekenningen door Oranje Fonds;</a:t>
            </a:r>
          </a:p>
          <a:p>
            <a:endParaRPr lang="nl-NL" sz="2400" dirty="0"/>
          </a:p>
          <a:p>
            <a:r>
              <a:rPr lang="nl-NL" sz="2400" dirty="0"/>
              <a:t>31 december 2025: werkzaamheden verduurzaming moeten zijn uitgevoerd.</a:t>
            </a:r>
            <a:endParaRPr lang="en-US" sz="24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3E3767A-41C8-E912-DCCD-5A35789DF4B5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25463-B985-DAEB-5298-27851F13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8000"/>
                </a:solidFill>
              </a:rPr>
              <a:t>Voor wie is WarmteBoost?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145C7B-1D62-B4B7-41BB-704A76F2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4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Brede gemeenschapsvoorzieningen </a:t>
            </a:r>
          </a:p>
          <a:p>
            <a:r>
              <a:rPr lang="nl-NL" sz="2400" dirty="0"/>
              <a:t>Kleinschalige buurtvoorzieningen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Breed activiteitenaanbod </a:t>
            </a:r>
          </a:p>
          <a:p>
            <a:r>
              <a:rPr lang="nl-NL" sz="2400" dirty="0"/>
              <a:t>Verschillende doelgroepen</a:t>
            </a:r>
          </a:p>
          <a:p>
            <a:r>
              <a:rPr lang="nl-NL" sz="2400" dirty="0"/>
              <a:t>Overwegend vrijwilligers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418C50A-AEF3-8A62-7406-F8CED4E91727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5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025463-B985-DAEB-5298-27851F13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8000"/>
                </a:solidFill>
              </a:rPr>
              <a:t>Voor wie is WarmteBoost?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145C7B-1D62-B4B7-41BB-704A76F2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4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Accommodaties met:</a:t>
            </a:r>
          </a:p>
          <a:p>
            <a:r>
              <a:rPr lang="nl-NL" sz="2400" dirty="0"/>
              <a:t>Pand in eigendom van aanvragende stichting/vereniging</a:t>
            </a:r>
          </a:p>
          <a:p>
            <a:r>
              <a:rPr lang="nl-NL" sz="2400" dirty="0"/>
              <a:t>Een langdurige gebruiks- en huurovereenkomst (min. 5 jaar)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418C50A-AEF3-8A62-7406-F8CED4E91727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8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6A1E5D-0BD8-2F36-F298-C86E97E2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8000"/>
                </a:solidFill>
              </a:rPr>
              <a:t>Belangrijke voorwaarden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F10E82-1005-12FD-709A-E530096CB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Investeringsbegroting min. € 25.000,-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Investering heeft nog niet plaatsgevonden. 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5F9D988-33F8-0B51-C877-63C2A2EF1161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8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51180-88C6-4DEA-50D0-A6B776C8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8000"/>
                </a:solidFill>
              </a:rPr>
              <a:t>Uitsluitingen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89741B-B55E-5EBC-6F21-10F103F5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200" dirty="0"/>
              <a:t>Categorale accommodaties zoals sport- en hobbyverenigingen</a:t>
            </a:r>
          </a:p>
          <a:p>
            <a:r>
              <a:rPr lang="nl-NL" sz="2200" dirty="0"/>
              <a:t>Sportaccommodaties</a:t>
            </a:r>
          </a:p>
          <a:p>
            <a:r>
              <a:rPr lang="nl-NL" sz="2200" dirty="0"/>
              <a:t>(Speel-)tuingebouwen </a:t>
            </a:r>
          </a:p>
          <a:p>
            <a:r>
              <a:rPr lang="nl-NL" sz="2200" dirty="0"/>
              <a:t>Ontmoetingsplekken van c.q. binnen zorginstellingen</a:t>
            </a:r>
          </a:p>
          <a:p>
            <a:r>
              <a:rPr lang="nl-NL" sz="2200" dirty="0"/>
              <a:t>Ontmoetingsplekken van bibliotheken, kinderboerderijen, woon- en dagbestedingsinitiatieven, maatschappelijke opvang, etc.</a:t>
            </a:r>
          </a:p>
          <a:p>
            <a:r>
              <a:rPr lang="nl-NL" sz="2200" dirty="0"/>
              <a:t>Bedrijven, welzijnsorganisaties, culturele instellingen</a:t>
            </a:r>
          </a:p>
          <a:p>
            <a:r>
              <a:rPr lang="nl-NL" sz="2200" dirty="0"/>
              <a:t>Religieuze- of gebedshuizen</a:t>
            </a:r>
            <a:endParaRPr lang="en-US" sz="22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52C1421-DB7C-1198-5805-64C6A2BD6D7F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B51180-88C6-4DEA-50D0-A6B776C8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8000"/>
                </a:solidFill>
              </a:rPr>
              <a:t>Hoe verder?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89741B-B55E-5EBC-6F21-10F103F5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Morgen </a:t>
            </a:r>
            <a:r>
              <a:rPr lang="en-US" sz="2200" dirty="0" err="1"/>
              <a:t>inschrijven</a:t>
            </a:r>
            <a:r>
              <a:rPr lang="en-US" sz="2200" dirty="0"/>
              <a:t> via </a:t>
            </a:r>
            <a:r>
              <a:rPr lang="en-US" sz="2200" dirty="0" err="1"/>
              <a:t>warmteboost.nl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 err="1"/>
              <a:t>Inschrijvingtermijn</a:t>
            </a:r>
            <a:r>
              <a:rPr lang="en-US" sz="2200" dirty="0"/>
              <a:t> </a:t>
            </a:r>
            <a:r>
              <a:rPr lang="en-US" sz="2200" dirty="0" err="1"/>
              <a:t>loopt</a:t>
            </a:r>
            <a:r>
              <a:rPr lang="en-US" sz="2200" dirty="0"/>
              <a:t> t/m </a:t>
            </a:r>
            <a:r>
              <a:rPr lang="en-US" sz="2200" dirty="0" err="1"/>
              <a:t>vrijdag</a:t>
            </a:r>
            <a:r>
              <a:rPr lang="en-US" sz="2200" dirty="0"/>
              <a:t> 17 </a:t>
            </a:r>
            <a:r>
              <a:rPr lang="en-US" sz="2200" dirty="0" err="1"/>
              <a:t>mei</a:t>
            </a:r>
            <a:r>
              <a:rPr lang="en-US" sz="2200" dirty="0"/>
              <a:t> 2024</a:t>
            </a:r>
          </a:p>
          <a:p>
            <a:endParaRPr lang="en-US" sz="2200" dirty="0"/>
          </a:p>
          <a:p>
            <a:r>
              <a:rPr lang="en-US" sz="2200" dirty="0"/>
              <a:t>1 </a:t>
            </a:r>
            <a:r>
              <a:rPr lang="en-US" sz="2200" dirty="0" err="1"/>
              <a:t>juli</a:t>
            </a:r>
            <a:r>
              <a:rPr lang="en-US" sz="2200" dirty="0"/>
              <a:t> 2024: alle </a:t>
            </a:r>
            <a:r>
              <a:rPr lang="en-US" sz="2200" dirty="0" err="1"/>
              <a:t>deelnemers</a:t>
            </a:r>
            <a:r>
              <a:rPr lang="en-US" sz="2200" dirty="0"/>
              <a:t> </a:t>
            </a:r>
            <a:r>
              <a:rPr lang="en-US" sz="2200" dirty="0" err="1"/>
              <a:t>hebben</a:t>
            </a:r>
            <a:r>
              <a:rPr lang="en-US" sz="2200" dirty="0"/>
              <a:t> </a:t>
            </a:r>
            <a:r>
              <a:rPr lang="en-US" sz="2200" dirty="0" err="1"/>
              <a:t>duidelijkheid</a:t>
            </a:r>
            <a:r>
              <a:rPr lang="en-US" sz="2200" dirty="0"/>
              <a:t> over </a:t>
            </a:r>
            <a:r>
              <a:rPr lang="en-US" sz="2200" dirty="0" err="1"/>
              <a:t>deelname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52C1421-DB7C-1198-5805-64C6A2BD6D7F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EAD62-8443-F293-44E6-094E21BE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8000"/>
                </a:solidFill>
              </a:rPr>
              <a:t>Programma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3EB51A-40A2-819A-1E45-46431EE5A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Welkom en algemene introductie van WarmteBoost</a:t>
            </a:r>
          </a:p>
          <a:p>
            <a:r>
              <a:rPr lang="nl-NL" dirty="0"/>
              <a:t>Uitleg over het proces/stappen die worden doorlopen</a:t>
            </a:r>
          </a:p>
          <a:p>
            <a:r>
              <a:rPr lang="nl-NL" dirty="0"/>
              <a:t>Vragenrondje via de chat</a:t>
            </a:r>
          </a:p>
          <a:p>
            <a:r>
              <a:rPr lang="nl-NL" dirty="0"/>
              <a:t>Inventarisatie kennisbehoefte</a:t>
            </a:r>
          </a:p>
          <a:p>
            <a:r>
              <a:rPr lang="nl-NL" dirty="0"/>
              <a:t>Zwaaimoment</a:t>
            </a:r>
          </a:p>
          <a:p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A0BDC3-DAE0-5C3B-BF73-99792BAB7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4582"/>
            <a:ext cx="12192000" cy="77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2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49FAC-C69B-267A-18DB-BA3939B2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8000"/>
                </a:solidFill>
              </a:rPr>
              <a:t>WarmteBoost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E139D1-2C74-3D8F-1665-3AEE33286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b="1" dirty="0"/>
              <a:t>DOEL</a:t>
            </a:r>
          </a:p>
          <a:p>
            <a:pPr marL="0" indent="0">
              <a:buNone/>
            </a:pPr>
            <a:r>
              <a:rPr lang="nl-NL" dirty="0"/>
              <a:t>Het programma WarmteBoost reduceert de energiekosten van 50 ontmoetingsplekken in buurten en dorpen in Nederland.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HOE?</a:t>
            </a:r>
          </a:p>
          <a:p>
            <a:pPr marL="0" indent="0">
              <a:buNone/>
            </a:pPr>
            <a:r>
              <a:rPr lang="nl-NL" dirty="0"/>
              <a:t>Een interactief verduurzamingsprogramma met daarin technisch advies, coaching, uitwisseling kennis en ervaring én financiële ondersteuning.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WANNEER?</a:t>
            </a:r>
          </a:p>
          <a:p>
            <a:pPr marL="0" indent="0">
              <a:buNone/>
            </a:pPr>
            <a:r>
              <a:rPr lang="nl-NL" dirty="0"/>
              <a:t>April 2024 t/m december 2025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WIE?</a:t>
            </a:r>
          </a:p>
          <a:p>
            <a:pPr marL="0" indent="0">
              <a:buNone/>
            </a:pPr>
            <a:r>
              <a:rPr lang="nl-NL" dirty="0"/>
              <a:t>Brede gemeenschapsvoorzieningen en kleinschalige buurtvoorzieningen in eigen beheer zoals dorps- en buurthuizen, huis- en buurtkamers, bewonersbedrijven.</a:t>
            </a:r>
            <a:endParaRPr lang="en-US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D613D27-9D22-91D0-20D1-072BB9C2E221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4011A-AC29-2387-BEB5-ADAB67FF4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8000"/>
                </a:solidFill>
              </a:rPr>
              <a:t>Doelen WarmteBoost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6E2CFF-801A-6C6B-E8AD-2AEB001EC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Deelnemers WarmteBoost voorzien van advies. Dit gebeurt met tools, vragenuurtjes en coaching</a:t>
            </a:r>
          </a:p>
          <a:p>
            <a:r>
              <a:rPr lang="nl-NL" sz="2400" dirty="0"/>
              <a:t>Verspreiden van kennis en uitwisselen van ervaringen voor iedereen, niet alleen deelnemers WarmteBoost</a:t>
            </a:r>
          </a:p>
          <a:p>
            <a:r>
              <a:rPr lang="nl-NL" sz="2400" dirty="0"/>
              <a:t>Financieel ondersteunen van 50 ontmoetingsplekken met een bedrag van max. €25.000,- per aanvraag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E91B43C-2EC3-5870-1185-DDF365D4B8D7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0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5FA92-D94D-38EF-1C29-066454B39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11EDB-C7F8-79B3-6C36-7EAB88FE5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8000"/>
                </a:solidFill>
              </a:rPr>
              <a:t>Resultaten WarmteBoost, editie 2023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06D9C62-00FD-1DA3-AAEF-57B11F6F98E2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42A156F-A77A-F21F-0F2F-16199622B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695" y="1393595"/>
            <a:ext cx="3790278" cy="441243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1FBA4A6-23C4-AD86-8D19-A99421FF4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2474" y="1393595"/>
            <a:ext cx="3306383" cy="442499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4D2FAE6-C6B8-874B-FF95-AA1711A21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064" y="1393595"/>
            <a:ext cx="3842657" cy="441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0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76"/>
    </mc:Choice>
    <mc:Fallback xmlns="">
      <p:transition spd="slow" advTm="4557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48117-961D-4A3C-C8E1-DB7ACEA9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8000"/>
                </a:solidFill>
              </a:rPr>
              <a:t>Resultaten Warmteboost editie 2023(2)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9F563B-52D0-1247-A639-C8C3373CE2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E902AE1-BC26-8EFC-70A2-03EE050EBD30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8676F99-FA3F-D476-9461-38A0C0969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2328"/>
            <a:ext cx="12192000" cy="3133344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512F8B2-EDCC-D26A-6E7A-99BA9AA12ADC}"/>
              </a:ext>
            </a:extLst>
          </p:cNvPr>
          <p:cNvSpPr txBox="1"/>
          <p:nvPr/>
        </p:nvSpPr>
        <p:spPr>
          <a:xfrm>
            <a:off x="1039792" y="5176504"/>
            <a:ext cx="5586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Werkboeken zijn te downloaden op </a:t>
            </a:r>
            <a:r>
              <a:rPr lang="nl-NL" dirty="0">
                <a:hlinkClick r:id="rId4"/>
              </a:rPr>
              <a:t>www.warmteboost.nl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3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16"/>
    </mc:Choice>
    <mc:Fallback xmlns="">
      <p:transition spd="slow" advTm="3811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F48117-961D-4A3C-C8E1-DB7ACEA99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8000"/>
                </a:solidFill>
              </a:rPr>
              <a:t>WarmteBoost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9F563B-52D0-1247-A639-C8C3373CE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/>
              <a:t>Technisch advies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Coaching en begeleiding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Kennisoverdracht en uitwisseling ervaringen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Financiële ondersteuning</a:t>
            </a:r>
            <a:endParaRPr lang="en-US" sz="24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E902AE1-BC26-8EFC-70A2-03EE050EBD30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5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99F46-3F14-A8F9-0512-4A38339F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8000"/>
                </a:solidFill>
              </a:rPr>
              <a:t>Technisch advies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A33058-0EAD-E5F2-4390-47C41EB09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Deelnemers kunnen gebruik maken van werkboeken met gebruikersroute en templates om gegevens in te vullen -&gt; basis voor passend advies;</a:t>
            </a:r>
          </a:p>
          <a:p>
            <a:endParaRPr lang="en-US" sz="2400" dirty="0"/>
          </a:p>
          <a:p>
            <a:r>
              <a:rPr lang="en-US" sz="2400" dirty="0"/>
              <a:t>Online </a:t>
            </a:r>
            <a:r>
              <a:rPr lang="en-US" sz="2400" dirty="0" err="1"/>
              <a:t>vragenuurtjes</a:t>
            </a:r>
            <a:r>
              <a:rPr lang="en-US" sz="2400" dirty="0"/>
              <a:t> </a:t>
            </a:r>
            <a:r>
              <a:rPr lang="en-US" sz="2400" dirty="0" err="1"/>
              <a:t>gedurende</a:t>
            </a:r>
            <a:r>
              <a:rPr lang="en-US" sz="2400" dirty="0"/>
              <a:t> het </a:t>
            </a:r>
            <a:r>
              <a:rPr lang="en-US" sz="2400" dirty="0" err="1"/>
              <a:t>traject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r>
              <a:rPr lang="en-US" sz="2400" dirty="0"/>
              <a:t>Check van de </a:t>
            </a:r>
            <a:r>
              <a:rPr lang="en-US" sz="2400" dirty="0" err="1"/>
              <a:t>offertes</a:t>
            </a:r>
            <a:r>
              <a:rPr lang="en-US" sz="2400" dirty="0"/>
              <a:t> voor </a:t>
            </a:r>
            <a:r>
              <a:rPr lang="en-US" sz="2400" dirty="0" err="1"/>
              <a:t>financiële</a:t>
            </a:r>
            <a:r>
              <a:rPr lang="en-US" sz="2400" dirty="0"/>
              <a:t> </a:t>
            </a:r>
            <a:r>
              <a:rPr lang="en-US" sz="2400" dirty="0" err="1"/>
              <a:t>aanvraag</a:t>
            </a:r>
            <a:r>
              <a:rPr lang="en-US" sz="2400" dirty="0"/>
              <a:t>;</a:t>
            </a:r>
          </a:p>
          <a:p>
            <a:endParaRPr lang="en-US" sz="2400" dirty="0"/>
          </a:p>
          <a:p>
            <a:r>
              <a:rPr lang="en-US" sz="2400" dirty="0" err="1"/>
              <a:t>Technische</a:t>
            </a:r>
            <a:r>
              <a:rPr lang="en-US" sz="2400" dirty="0"/>
              <a:t> </a:t>
            </a:r>
            <a:r>
              <a:rPr lang="en-US" sz="2400" dirty="0" err="1"/>
              <a:t>advisering</a:t>
            </a:r>
            <a:r>
              <a:rPr lang="en-US" sz="2400" dirty="0"/>
              <a:t> </a:t>
            </a:r>
            <a:r>
              <a:rPr lang="en-US" sz="2400" dirty="0" err="1"/>
              <a:t>wordt</a:t>
            </a:r>
            <a:r>
              <a:rPr lang="en-US" sz="2400" dirty="0"/>
              <a:t> </a:t>
            </a:r>
            <a:r>
              <a:rPr lang="en-US" sz="2400" dirty="0" err="1"/>
              <a:t>verzorgd</a:t>
            </a:r>
            <a:r>
              <a:rPr lang="en-US" sz="2400" dirty="0"/>
              <a:t> door Arcadis.</a:t>
            </a:r>
            <a:endParaRPr lang="nl-NL" sz="24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525EFB8-EC8B-EDB5-C4AA-BFA67585F161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5E849-9AF9-56D4-CFA3-0EEE369EC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8000"/>
                </a:solidFill>
              </a:rPr>
              <a:t>Coaching &amp; begeleiding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2A5D02-CF08-0B75-34D1-D81F271B7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Waar mogelijk ook coaches voor meer algemene vragen;</a:t>
            </a:r>
          </a:p>
          <a:p>
            <a:endParaRPr lang="nl-NL" sz="2400" dirty="0"/>
          </a:p>
          <a:p>
            <a:r>
              <a:rPr lang="nl-NL" sz="2400" dirty="0"/>
              <a:t>Coaches komen uit het netwerk van Katalys.</a:t>
            </a:r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DBF7572-7A43-976D-123E-C135BF7DF88F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829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6f156a-151d-4330-8dfa-8ed7d2961c1c">
      <Terms xmlns="http://schemas.microsoft.com/office/infopath/2007/PartnerControls"/>
    </lcf76f155ced4ddcb4097134ff3c332f>
    <oorspronkelijkedatum xmlns="bc6f156a-151d-4330-8dfa-8ed7d2961c1c" xsi:nil="true"/>
    <TaxCatchAll xmlns="da68e818-3dc7-4ce8-908f-0a44b7fb9e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959438178DC24696CF9FEF853418E4" ma:contentTypeVersion="19" ma:contentTypeDescription="Create a new document." ma:contentTypeScope="" ma:versionID="86b65e051d903adc15e151748f997599">
  <xsd:schema xmlns:xsd="http://www.w3.org/2001/XMLSchema" xmlns:xs="http://www.w3.org/2001/XMLSchema" xmlns:p="http://schemas.microsoft.com/office/2006/metadata/properties" xmlns:ns2="bc6f156a-151d-4330-8dfa-8ed7d2961c1c" xmlns:ns3="da68e818-3dc7-4ce8-908f-0a44b7fb9eb2" targetNamespace="http://schemas.microsoft.com/office/2006/metadata/properties" ma:root="true" ma:fieldsID="27677924638ad6d5b06e01716a551d90" ns2:_="" ns3:_="">
    <xsd:import namespace="bc6f156a-151d-4330-8dfa-8ed7d2961c1c"/>
    <xsd:import namespace="da68e818-3dc7-4ce8-908f-0a44b7fb9eb2"/>
    <xsd:element name="properties">
      <xsd:complexType>
        <xsd:sequence>
          <xsd:element name="documentManagement">
            <xsd:complexType>
              <xsd:all>
                <xsd:element ref="ns2:oorspronkelijkedatum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f156a-151d-4330-8dfa-8ed7d2961c1c" elementFormDefault="qualified">
    <xsd:import namespace="http://schemas.microsoft.com/office/2006/documentManagement/types"/>
    <xsd:import namespace="http://schemas.microsoft.com/office/infopath/2007/PartnerControls"/>
    <xsd:element name="oorspronkelijkedatum" ma:index="8" nillable="true" ma:displayName="oorspronkelijke datum" ma:format="DateOnly" ma:internalName="oorspronkelijkedatum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35aeea7-e848-442f-a6c3-04e7a31ee3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8e818-3dc7-4ce8-908f-0a44b7fb9eb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7400376-cecc-4266-a482-e54e5d7d4f99}" ma:internalName="TaxCatchAll" ma:showField="CatchAllData" ma:web="da68e818-3dc7-4ce8-908f-0a44b7fb9e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D5AC47-D63C-4A70-9BD8-158EDB0708FF}">
  <ds:schemaRefs>
    <ds:schemaRef ds:uri="http://schemas.microsoft.com/office/2006/metadata/properties"/>
    <ds:schemaRef ds:uri="http://schemas.microsoft.com/office/infopath/2007/PartnerControls"/>
    <ds:schemaRef ds:uri="bc6f156a-151d-4330-8dfa-8ed7d2961c1c"/>
    <ds:schemaRef ds:uri="da68e818-3dc7-4ce8-908f-0a44b7fb9eb2"/>
  </ds:schemaRefs>
</ds:datastoreItem>
</file>

<file path=customXml/itemProps2.xml><?xml version="1.0" encoding="utf-8"?>
<ds:datastoreItem xmlns:ds="http://schemas.openxmlformats.org/officeDocument/2006/customXml" ds:itemID="{9AE4C3AB-C43A-45B9-BCE6-84BA1112F1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D8CA16-8B37-4CD8-97C7-992E109C9B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6f156a-151d-4330-8dfa-8ed7d2961c1c"/>
    <ds:schemaRef ds:uri="da68e818-3dc7-4ce8-908f-0a44b7fb9e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723</Words>
  <Application>Microsoft Office PowerPoint</Application>
  <PresentationFormat>Breedbeeld</PresentationFormat>
  <Paragraphs>160</Paragraphs>
  <Slides>17</Slides>
  <Notes>17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Informatiesessie WarmteBoost  Woensdag 17 april 2024</vt:lpstr>
      <vt:lpstr>Programma</vt:lpstr>
      <vt:lpstr>WarmteBoost</vt:lpstr>
      <vt:lpstr>Doelen WarmteBoost</vt:lpstr>
      <vt:lpstr>Resultaten WarmteBoost, editie 2023</vt:lpstr>
      <vt:lpstr>Resultaten Warmteboost editie 2023(2)</vt:lpstr>
      <vt:lpstr>WarmteBoost</vt:lpstr>
      <vt:lpstr>Technisch advies</vt:lpstr>
      <vt:lpstr>Coaching &amp; begeleiding</vt:lpstr>
      <vt:lpstr>Kennisoverdracht &amp; uitwisseling</vt:lpstr>
      <vt:lpstr>Financiële ondersteuning</vt:lpstr>
      <vt:lpstr>Planning </vt:lpstr>
      <vt:lpstr>Voor wie is WarmteBoost?</vt:lpstr>
      <vt:lpstr>Voor wie is WarmteBoost?</vt:lpstr>
      <vt:lpstr>Belangrijke voorwaarden</vt:lpstr>
      <vt:lpstr>Uitsluitingen</vt:lpstr>
      <vt:lpstr>Hoe verder?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Rozema, Pieter</dc:creator>
  <cp:lastModifiedBy>Rozema, Pieter</cp:lastModifiedBy>
  <cp:revision>15</cp:revision>
  <cp:lastPrinted>2023-04-19T17:29:58Z</cp:lastPrinted>
  <dcterms:created xsi:type="dcterms:W3CDTF">2023-04-17T11:36:50Z</dcterms:created>
  <dcterms:modified xsi:type="dcterms:W3CDTF">2024-04-19T09:39:24Z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0x010100ED959438178DC24696CF9FEF853418E4</vt:lpwstr>
  </property>
  <property fmtid="{D5CDD505-2E9C-101B-9397-08002B2CF9AE}" pid="3" name="MediaServiceImageTags">
    <vt:lpwstr/>
  </property>
</Properties>
</file>